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8229600" cx="14630400"/>
  <p:notesSz cx="8229600" cy="14630400"/>
  <p:embeddedFontLst>
    <p:embeddedFont>
      <p:font typeface="Arimo"/>
      <p:regular r:id="rId12"/>
      <p:bold r:id="rId13"/>
      <p:italic r:id="rId14"/>
      <p:boldItalic r:id="rId15"/>
    </p:embeddedFont>
    <p:embeddedFont>
      <p:font typeface="Outfit"/>
      <p:regular r:id="rId16"/>
      <p:bold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Arimo-bold.fntdata"/><Relationship Id="rId12" Type="http://schemas.openxmlformats.org/officeDocument/2006/relationships/font" Target="fonts/Arimo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Arimo-boldItalic.fntdata"/><Relationship Id="rId14" Type="http://schemas.openxmlformats.org/officeDocument/2006/relationships/font" Target="fonts/Arimo-italic.fntdata"/><Relationship Id="rId17" Type="http://schemas.openxmlformats.org/officeDocument/2006/relationships/font" Target="fonts/Outfit-bold.fntdata"/><Relationship Id="rId16" Type="http://schemas.openxmlformats.org/officeDocument/2006/relationships/font" Target="fonts/Outfit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" name="Google Shape;4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Relationship Id="rId6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Relationship Id="rId4" Type="http://schemas.openxmlformats.org/officeDocument/2006/relationships/image" Target="../media/image12.png"/><Relationship Id="rId5" Type="http://schemas.openxmlformats.org/officeDocument/2006/relationships/image" Target="../media/image16.png"/><Relationship Id="rId6" Type="http://schemas.openxmlformats.org/officeDocument/2006/relationships/image" Target="../media/image23.png"/><Relationship Id="rId7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Relationship Id="rId5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Relationship Id="rId4" Type="http://schemas.openxmlformats.org/officeDocument/2006/relationships/hyperlink" Target="https://github.com/gokulan006/Inducing-process-map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Relationship Id="rId6" Type="http://schemas.openxmlformats.org/officeDocument/2006/relationships/image" Target="../media/image26.png"/><Relationship Id="rId7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4" name="Google Shape;4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0"/>
          <p:cNvSpPr/>
          <p:nvPr/>
        </p:nvSpPr>
        <p:spPr>
          <a:xfrm>
            <a:off x="6280190" y="1742718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"/>
              <a:buNone/>
            </a:pPr>
            <a:r>
              <a:rPr b="1" i="0" lang="en-US" sz="4450" u="none" cap="none" strike="noStrike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The Problem</a:t>
            </a:r>
            <a:endParaRPr b="0" i="0" sz="4450" u="none" cap="none" strike="noStrike"/>
          </a:p>
        </p:txBody>
      </p:sp>
      <p:pic>
        <p:nvPicPr>
          <p:cNvPr descr="preencoded.png" id="46" name="Google Shape;46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0190" y="2791658"/>
            <a:ext cx="226814" cy="283488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0"/>
          <p:cNvSpPr/>
          <p:nvPr/>
        </p:nvSpPr>
        <p:spPr>
          <a:xfrm>
            <a:off x="6280190" y="3146703"/>
            <a:ext cx="3664744" cy="30480"/>
          </a:xfrm>
          <a:prstGeom prst="rect">
            <a:avLst/>
          </a:prstGeom>
          <a:solidFill>
            <a:srgbClr val="5E4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10"/>
          <p:cNvSpPr/>
          <p:nvPr/>
        </p:nvSpPr>
        <p:spPr>
          <a:xfrm>
            <a:off x="6280190" y="332101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Hidden Workflows</a:t>
            </a:r>
            <a:endParaRPr b="0" i="0" sz="2200" u="none" cap="none" strike="noStrike"/>
          </a:p>
        </p:txBody>
      </p:sp>
      <p:sp>
        <p:nvSpPr>
          <p:cNvPr id="49" name="Google Shape;49;p10"/>
          <p:cNvSpPr/>
          <p:nvPr/>
        </p:nvSpPr>
        <p:spPr>
          <a:xfrm>
            <a:off x="6280190" y="3811429"/>
            <a:ext cx="3664744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Buried in unstructured SOPs &amp; manuals.</a:t>
            </a:r>
            <a:endParaRPr b="0" i="0" sz="1750" u="none" cap="none" strike="noStrike"/>
          </a:p>
        </p:txBody>
      </p:sp>
      <p:pic>
        <p:nvPicPr>
          <p:cNvPr descr="preencoded.png" id="50" name="Google Shape;50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171748" y="2791658"/>
            <a:ext cx="226814" cy="283488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0"/>
          <p:cNvSpPr/>
          <p:nvPr/>
        </p:nvSpPr>
        <p:spPr>
          <a:xfrm>
            <a:off x="10171748" y="3146703"/>
            <a:ext cx="3664863" cy="30480"/>
          </a:xfrm>
          <a:prstGeom prst="rect">
            <a:avLst/>
          </a:prstGeom>
          <a:solidFill>
            <a:srgbClr val="5E4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/>
          <p:nvPr/>
        </p:nvSpPr>
        <p:spPr>
          <a:xfrm>
            <a:off x="10171748" y="332101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Manual Mapping</a:t>
            </a:r>
            <a:endParaRPr b="0" i="0" sz="2200" u="none" cap="none" strike="noStrike"/>
          </a:p>
        </p:txBody>
      </p:sp>
      <p:sp>
        <p:nvSpPr>
          <p:cNvPr id="53" name="Google Shape;53;p10"/>
          <p:cNvSpPr/>
          <p:nvPr/>
        </p:nvSpPr>
        <p:spPr>
          <a:xfrm>
            <a:off x="10171748" y="3811429"/>
            <a:ext cx="366486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Slow, costly, error-prone processes.</a:t>
            </a:r>
            <a:endParaRPr b="0" i="0" sz="1750" u="none" cap="none" strike="noStrike"/>
          </a:p>
        </p:txBody>
      </p:sp>
      <p:pic>
        <p:nvPicPr>
          <p:cNvPr descr="preencoded.png" id="54" name="Google Shape;54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80190" y="4934069"/>
            <a:ext cx="226814" cy="283488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0"/>
          <p:cNvSpPr/>
          <p:nvPr/>
        </p:nvSpPr>
        <p:spPr>
          <a:xfrm>
            <a:off x="6280190" y="5289113"/>
            <a:ext cx="7556421" cy="30480"/>
          </a:xfrm>
          <a:prstGeom prst="rect">
            <a:avLst/>
          </a:prstGeom>
          <a:solidFill>
            <a:srgbClr val="5E4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0"/>
          <p:cNvSpPr/>
          <p:nvPr/>
        </p:nvSpPr>
        <p:spPr>
          <a:xfrm>
            <a:off x="6280190" y="546342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Increased Risks</a:t>
            </a:r>
            <a:endParaRPr b="0" i="0" sz="2200" u="none" cap="none" strike="noStrike"/>
          </a:p>
        </p:txBody>
      </p:sp>
      <p:sp>
        <p:nvSpPr>
          <p:cNvPr id="57" name="Google Shape;57;p10"/>
          <p:cNvSpPr/>
          <p:nvPr/>
        </p:nvSpPr>
        <p:spPr>
          <a:xfrm>
            <a:off x="6280190" y="5953839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Compliance gaps &amp; operational failures.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3" name="Google Shape;6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1"/>
          <p:cNvSpPr/>
          <p:nvPr/>
        </p:nvSpPr>
        <p:spPr>
          <a:xfrm>
            <a:off x="6280190" y="2300526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"/>
              <a:buNone/>
            </a:pPr>
            <a:r>
              <a:rPr b="1" i="0" lang="en-US" sz="4450" u="none" cap="none" strike="noStrike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Our Insight</a:t>
            </a:r>
            <a:endParaRPr b="0" i="0" sz="4450" u="none" cap="none" strike="noStrike"/>
          </a:p>
        </p:txBody>
      </p:sp>
      <p:pic>
        <p:nvPicPr>
          <p:cNvPr descr="preencoded.png" id="65" name="Google Shape;65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65200" y="3313986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1"/>
          <p:cNvSpPr/>
          <p:nvPr/>
        </p:nvSpPr>
        <p:spPr>
          <a:xfrm>
            <a:off x="7017306" y="3349466"/>
            <a:ext cx="2899291" cy="141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Process maps: Essential for compliance &amp; efficiency.</a:t>
            </a:r>
            <a:endParaRPr b="0" i="0" sz="2200" u="none" cap="none" strike="noStrike"/>
          </a:p>
        </p:txBody>
      </p:sp>
      <p:pic>
        <p:nvPicPr>
          <p:cNvPr descr="preencoded.png" id="67" name="Google Shape;67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85095" y="3313986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1"/>
          <p:cNvSpPr/>
          <p:nvPr/>
        </p:nvSpPr>
        <p:spPr>
          <a:xfrm>
            <a:off x="10937200" y="3349466"/>
            <a:ext cx="2899410" cy="10629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Manual extraction: Wastes time, resources, capital.</a:t>
            </a:r>
            <a:endParaRPr b="0" i="0" sz="2200" u="none" cap="none" strike="noStrike"/>
          </a:p>
        </p:txBody>
      </p:sp>
      <p:pic>
        <p:nvPicPr>
          <p:cNvPr descr="preencoded.png" id="69" name="Google Shape;69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65200" y="5184934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1"/>
          <p:cNvSpPr/>
          <p:nvPr/>
        </p:nvSpPr>
        <p:spPr>
          <a:xfrm>
            <a:off x="7017306" y="5220414"/>
            <a:ext cx="6819305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Automation: Unlocks massive savings, mitigates risk.</a:t>
            </a:r>
            <a:endParaRPr b="0" i="0" sz="220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6" name="Google Shape;7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3198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2"/>
          <p:cNvSpPr/>
          <p:nvPr/>
        </p:nvSpPr>
        <p:spPr>
          <a:xfrm>
            <a:off x="659368" y="518160"/>
            <a:ext cx="4710470" cy="5887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3700"/>
              <a:buFont typeface="Outfit"/>
              <a:buNone/>
            </a:pPr>
            <a:r>
              <a:rPr b="1" i="0" lang="en-US" sz="3700" u="none" cap="none" strike="noStrike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Our Solution</a:t>
            </a:r>
            <a:endParaRPr b="0" i="0" sz="3700" u="none" cap="none" strike="noStrike"/>
          </a:p>
        </p:txBody>
      </p:sp>
      <p:sp>
        <p:nvSpPr>
          <p:cNvPr id="78" name="Google Shape;78;p12"/>
          <p:cNvSpPr/>
          <p:nvPr/>
        </p:nvSpPr>
        <p:spPr>
          <a:xfrm>
            <a:off x="659368" y="1389459"/>
            <a:ext cx="7825264" cy="1439823"/>
          </a:xfrm>
          <a:prstGeom prst="roundRect">
            <a:avLst>
              <a:gd fmla="val 5496" name="adj"/>
            </a:avLst>
          </a:prstGeom>
          <a:solidFill>
            <a:srgbClr val="E9E6FA"/>
          </a:solidFill>
          <a:ln cap="flat" cmpd="sng" w="9525">
            <a:solidFill>
              <a:srgbClr val="BDB8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2"/>
          <p:cNvSpPr/>
          <p:nvPr/>
        </p:nvSpPr>
        <p:spPr>
          <a:xfrm>
            <a:off x="855345" y="1585436"/>
            <a:ext cx="565190" cy="565190"/>
          </a:xfrm>
          <a:prstGeom prst="roundRect">
            <a:avLst>
              <a:gd fmla="val 16177012" name="adj"/>
            </a:avLst>
          </a:prstGeom>
          <a:solidFill>
            <a:srgbClr val="5E4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0" name="Google Shape;80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0722" y="1709023"/>
            <a:ext cx="254318" cy="317897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2"/>
          <p:cNvSpPr/>
          <p:nvPr/>
        </p:nvSpPr>
        <p:spPr>
          <a:xfrm>
            <a:off x="855345" y="2338983"/>
            <a:ext cx="3440549" cy="2943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850"/>
              <a:buFont typeface="Outfit"/>
              <a:buNone/>
            </a:pPr>
            <a:r>
              <a:rPr b="1" i="0" lang="en-US" sz="1850" u="none" cap="none" strike="noStrik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AI-powered Document Analysis</a:t>
            </a:r>
            <a:endParaRPr b="0" i="0" sz="1850" u="none" cap="none" strike="noStrike"/>
          </a:p>
        </p:txBody>
      </p:sp>
      <p:sp>
        <p:nvSpPr>
          <p:cNvPr id="82" name="Google Shape;82;p12"/>
          <p:cNvSpPr/>
          <p:nvPr/>
        </p:nvSpPr>
        <p:spPr>
          <a:xfrm>
            <a:off x="659368" y="3017639"/>
            <a:ext cx="7825264" cy="1439823"/>
          </a:xfrm>
          <a:prstGeom prst="roundRect">
            <a:avLst>
              <a:gd fmla="val 5496" name="adj"/>
            </a:avLst>
          </a:prstGeom>
          <a:solidFill>
            <a:srgbClr val="E9E6FA"/>
          </a:solidFill>
          <a:ln cap="flat" cmpd="sng" w="9525">
            <a:solidFill>
              <a:srgbClr val="BDB8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2"/>
          <p:cNvSpPr/>
          <p:nvPr/>
        </p:nvSpPr>
        <p:spPr>
          <a:xfrm>
            <a:off x="855345" y="3213616"/>
            <a:ext cx="565190" cy="565190"/>
          </a:xfrm>
          <a:prstGeom prst="roundRect">
            <a:avLst>
              <a:gd fmla="val 16177012" name="adj"/>
            </a:avLst>
          </a:prstGeom>
          <a:solidFill>
            <a:srgbClr val="5E4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4" name="Google Shape;84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10722" y="3337203"/>
            <a:ext cx="254318" cy="317897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2"/>
          <p:cNvSpPr/>
          <p:nvPr/>
        </p:nvSpPr>
        <p:spPr>
          <a:xfrm>
            <a:off x="855345" y="3967163"/>
            <a:ext cx="4013002" cy="2943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850"/>
              <a:buFont typeface="Outfit"/>
              <a:buNone/>
            </a:pPr>
            <a:r>
              <a:rPr b="1" i="0" lang="en-US" sz="1850" u="none" cap="none" strike="noStrik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Automated Process Mapping (BPMN)</a:t>
            </a:r>
            <a:endParaRPr b="0" i="0" sz="1850" u="none" cap="none" strike="noStrike"/>
          </a:p>
        </p:txBody>
      </p:sp>
      <p:sp>
        <p:nvSpPr>
          <p:cNvPr id="86" name="Google Shape;86;p12"/>
          <p:cNvSpPr/>
          <p:nvPr/>
        </p:nvSpPr>
        <p:spPr>
          <a:xfrm>
            <a:off x="659368" y="4645819"/>
            <a:ext cx="7825264" cy="1439823"/>
          </a:xfrm>
          <a:prstGeom prst="roundRect">
            <a:avLst>
              <a:gd fmla="val 5496" name="adj"/>
            </a:avLst>
          </a:prstGeom>
          <a:solidFill>
            <a:srgbClr val="E9E6FA"/>
          </a:solidFill>
          <a:ln cap="flat" cmpd="sng" w="9525">
            <a:solidFill>
              <a:srgbClr val="BDB8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2"/>
          <p:cNvSpPr/>
          <p:nvPr/>
        </p:nvSpPr>
        <p:spPr>
          <a:xfrm>
            <a:off x="855345" y="4841796"/>
            <a:ext cx="565190" cy="565190"/>
          </a:xfrm>
          <a:prstGeom prst="roundRect">
            <a:avLst>
              <a:gd fmla="val 16177012" name="adj"/>
            </a:avLst>
          </a:prstGeom>
          <a:solidFill>
            <a:srgbClr val="5E4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8" name="Google Shape;88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0722" y="4965383"/>
            <a:ext cx="254318" cy="317897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2"/>
          <p:cNvSpPr/>
          <p:nvPr/>
        </p:nvSpPr>
        <p:spPr>
          <a:xfrm>
            <a:off x="855345" y="5595342"/>
            <a:ext cx="4231481" cy="2943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850"/>
              <a:buFont typeface="Outfit"/>
              <a:buNone/>
            </a:pPr>
            <a:r>
              <a:rPr b="1" i="0" lang="en-US" sz="1850" u="none" cap="none" strike="noStrik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Intelligent Risk &amp; Control Identification</a:t>
            </a:r>
            <a:endParaRPr b="0" i="0" sz="1850" u="none" cap="none" strike="noStrike"/>
          </a:p>
        </p:txBody>
      </p:sp>
      <p:sp>
        <p:nvSpPr>
          <p:cNvPr id="90" name="Google Shape;90;p12"/>
          <p:cNvSpPr/>
          <p:nvPr/>
        </p:nvSpPr>
        <p:spPr>
          <a:xfrm>
            <a:off x="659368" y="6273998"/>
            <a:ext cx="7825264" cy="1439823"/>
          </a:xfrm>
          <a:prstGeom prst="roundRect">
            <a:avLst>
              <a:gd fmla="val 5496" name="adj"/>
            </a:avLst>
          </a:prstGeom>
          <a:solidFill>
            <a:srgbClr val="E9E6FA"/>
          </a:solidFill>
          <a:ln cap="flat" cmpd="sng" w="9525">
            <a:solidFill>
              <a:srgbClr val="BDB8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2"/>
          <p:cNvSpPr/>
          <p:nvPr/>
        </p:nvSpPr>
        <p:spPr>
          <a:xfrm>
            <a:off x="855345" y="6469975"/>
            <a:ext cx="565190" cy="565190"/>
          </a:xfrm>
          <a:prstGeom prst="roundRect">
            <a:avLst>
              <a:gd fmla="val 16177012" name="adj"/>
            </a:avLst>
          </a:prstGeom>
          <a:solidFill>
            <a:srgbClr val="5E4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2" name="Google Shape;92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10722" y="6593562"/>
            <a:ext cx="254318" cy="317897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855345" y="7223522"/>
            <a:ext cx="4716542" cy="2943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850"/>
              <a:buFont typeface="Outfit"/>
              <a:buNone/>
            </a:pPr>
            <a:r>
              <a:rPr b="1" i="0" lang="en-US" sz="1850" u="none" cap="none" strike="noStrik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Seamless Data Export (JSON &amp; BPMN XML)</a:t>
            </a:r>
            <a:endParaRPr b="0" i="0" sz="185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/>
          <p:nvPr/>
        </p:nvSpPr>
        <p:spPr>
          <a:xfrm>
            <a:off x="793790" y="1590675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"/>
              <a:buNone/>
            </a:pPr>
            <a:r>
              <a:rPr b="1" i="0" lang="en-US" sz="4450" u="none" cap="none" strike="noStrike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Demo</a:t>
            </a:r>
            <a:endParaRPr b="0" i="0" sz="4450" u="none" cap="none" strike="noStrike"/>
          </a:p>
        </p:txBody>
      </p:sp>
      <p:pic>
        <p:nvPicPr>
          <p:cNvPr descr="preencoded.png" id="100" name="Google Shape;10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753082"/>
            <a:ext cx="4158615" cy="257020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3"/>
          <p:cNvSpPr/>
          <p:nvPr/>
        </p:nvSpPr>
        <p:spPr>
          <a:xfrm>
            <a:off x="793790" y="5550098"/>
            <a:ext cx="415861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1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Upload</a:t>
            </a: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 documents, </a:t>
            </a:r>
            <a:r>
              <a:rPr b="1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extract</a:t>
            </a: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 steps.</a:t>
            </a:r>
            <a:endParaRPr b="0" i="0" sz="1750" u="none" cap="none" strike="noStrike"/>
          </a:p>
        </p:txBody>
      </p:sp>
      <p:pic>
        <p:nvPicPr>
          <p:cNvPr descr="preencoded.png" id="102" name="Google Shape;102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35893" y="2753082"/>
            <a:ext cx="4158615" cy="2570202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/>
          <p:nvPr/>
        </p:nvSpPr>
        <p:spPr>
          <a:xfrm>
            <a:off x="5235893" y="5550098"/>
            <a:ext cx="4158615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1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Visualize</a:t>
            </a: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 processes with </a:t>
            </a:r>
            <a:r>
              <a:rPr b="1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BPMN</a:t>
            </a: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; automatically </a:t>
            </a:r>
            <a:r>
              <a:rPr b="1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highlight risks &amp; controls</a:t>
            </a: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  <a:endParaRPr b="0" i="0" sz="1750" u="none" cap="none" strike="noStrike"/>
          </a:p>
        </p:txBody>
      </p:sp>
      <p:pic>
        <p:nvPicPr>
          <p:cNvPr descr="preencoded.png" id="104" name="Google Shape;104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77995" y="2753082"/>
            <a:ext cx="4158615" cy="2570202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3"/>
          <p:cNvSpPr/>
          <p:nvPr/>
        </p:nvSpPr>
        <p:spPr>
          <a:xfrm>
            <a:off x="9677995" y="5550098"/>
            <a:ext cx="415861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1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Export</a:t>
            </a: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 structured </a:t>
            </a:r>
            <a:r>
              <a:rPr b="1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output</a:t>
            </a: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4"/>
          <p:cNvSpPr/>
          <p:nvPr/>
        </p:nvSpPr>
        <p:spPr>
          <a:xfrm>
            <a:off x="793790" y="2681645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"/>
              <a:buNone/>
            </a:pPr>
            <a:r>
              <a:rPr b="1" i="0" lang="en-US" sz="4450" u="none" cap="none" strike="noStrike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Resources &amp; Links</a:t>
            </a:r>
            <a:endParaRPr b="0" i="0" sz="4450" u="none" cap="none" strike="noStrike"/>
          </a:p>
        </p:txBody>
      </p:sp>
      <p:pic>
        <p:nvPicPr>
          <p:cNvPr descr="preencoded.png" id="112" name="Google Shape;11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3844052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4"/>
          <p:cNvSpPr/>
          <p:nvPr/>
        </p:nvSpPr>
        <p:spPr>
          <a:xfrm>
            <a:off x="793790" y="469451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GitHub Repository</a:t>
            </a:r>
            <a:endParaRPr b="0" i="0" sz="2200" u="none" cap="none" strike="noStrike"/>
          </a:p>
        </p:txBody>
      </p:sp>
      <p:sp>
        <p:nvSpPr>
          <p:cNvPr id="114" name="Google Shape;114;p14"/>
          <p:cNvSpPr/>
          <p:nvPr/>
        </p:nvSpPr>
        <p:spPr>
          <a:xfrm>
            <a:off x="793790" y="5184934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E4CE6"/>
              </a:buClr>
              <a:buSzPts val="1750"/>
              <a:buFont typeface="Arimo"/>
              <a:buNone/>
            </a:pPr>
            <a:r>
              <a:rPr b="0" i="0" lang="en-US" sz="1750" u="sng" cap="none" strike="noStrike">
                <a:solidFill>
                  <a:schemeClr val="hlink"/>
                </a:solidFill>
                <a:latin typeface="Arimo"/>
                <a:ea typeface="Arimo"/>
                <a:cs typeface="Arimo"/>
                <a:sym typeface="Arimo"/>
                <a:hlinkClick r:id="rId4"/>
              </a:rPr>
              <a:t>Access our code and contribute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0" name="Google Shape;12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5"/>
          <p:cNvSpPr/>
          <p:nvPr/>
        </p:nvSpPr>
        <p:spPr>
          <a:xfrm>
            <a:off x="793790" y="868561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"/>
              <a:buNone/>
            </a:pPr>
            <a:r>
              <a:rPr b="1" i="0" lang="en-US" sz="4450" u="none" cap="none" strike="noStrike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Next Steps</a:t>
            </a:r>
            <a:endParaRPr b="0" i="0" sz="4450" u="none" cap="none" strike="noStrike"/>
          </a:p>
        </p:txBody>
      </p:sp>
      <p:pic>
        <p:nvPicPr>
          <p:cNvPr descr="preencoded.png" id="122" name="Google Shape;12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790" y="1917502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/>
          <p:nvPr/>
        </p:nvSpPr>
        <p:spPr>
          <a:xfrm>
            <a:off x="2154674" y="214431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Domain Expansion</a:t>
            </a:r>
            <a:endParaRPr b="0" i="0" sz="2200" u="none" cap="none" strike="noStrike"/>
          </a:p>
        </p:txBody>
      </p:sp>
      <p:sp>
        <p:nvSpPr>
          <p:cNvPr id="124" name="Google Shape;124;p15"/>
          <p:cNvSpPr/>
          <p:nvPr/>
        </p:nvSpPr>
        <p:spPr>
          <a:xfrm>
            <a:off x="2154674" y="2634734"/>
            <a:ext cx="619553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Banking, Insurance, Healthcare</a:t>
            </a:r>
            <a:endParaRPr b="0" i="0" sz="1750" u="none" cap="none" strike="noStrike"/>
          </a:p>
        </p:txBody>
      </p:sp>
      <p:pic>
        <p:nvPicPr>
          <p:cNvPr descr="preencoded.png" id="125" name="Google Shape;125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790" y="3278386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5"/>
          <p:cNvSpPr/>
          <p:nvPr/>
        </p:nvSpPr>
        <p:spPr>
          <a:xfrm>
            <a:off x="2154674" y="350520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Enhanced Accuracy</a:t>
            </a:r>
            <a:endParaRPr b="0" i="0" sz="2200" u="none" cap="none" strike="noStrike"/>
          </a:p>
        </p:txBody>
      </p:sp>
      <p:sp>
        <p:nvSpPr>
          <p:cNvPr id="127" name="Google Shape;127;p15"/>
          <p:cNvSpPr/>
          <p:nvPr/>
        </p:nvSpPr>
        <p:spPr>
          <a:xfrm>
            <a:off x="2154674" y="3995618"/>
            <a:ext cx="619553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Hybrid AI + Knowledge Graph</a:t>
            </a:r>
            <a:endParaRPr b="0" i="0" sz="1750" u="none" cap="none" strike="noStrike"/>
          </a:p>
        </p:txBody>
      </p:sp>
      <p:pic>
        <p:nvPicPr>
          <p:cNvPr descr="preencoded.png" id="128" name="Google Shape;128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3790" y="4639270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5"/>
          <p:cNvSpPr/>
          <p:nvPr/>
        </p:nvSpPr>
        <p:spPr>
          <a:xfrm>
            <a:off x="2154674" y="486608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SaaS Deployment</a:t>
            </a:r>
            <a:endParaRPr b="0" i="0" sz="2200" u="none" cap="none" strike="noStrike"/>
          </a:p>
        </p:txBody>
      </p:sp>
      <p:sp>
        <p:nvSpPr>
          <p:cNvPr id="130" name="Google Shape;130;p15"/>
          <p:cNvSpPr/>
          <p:nvPr/>
        </p:nvSpPr>
        <p:spPr>
          <a:xfrm>
            <a:off x="2154674" y="5356503"/>
            <a:ext cx="619553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Enterprise Platform</a:t>
            </a:r>
            <a:endParaRPr b="0" i="0" sz="1750" u="none" cap="none" strike="noStrike"/>
          </a:p>
        </p:txBody>
      </p:sp>
      <p:pic>
        <p:nvPicPr>
          <p:cNvPr descr="preencoded.png" id="131" name="Google Shape;131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3790" y="6000155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5"/>
          <p:cNvSpPr/>
          <p:nvPr/>
        </p:nvSpPr>
        <p:spPr>
          <a:xfrm>
            <a:off x="2154674" y="622696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Scalability</a:t>
            </a:r>
            <a:endParaRPr b="0" i="0" sz="2200" u="none" cap="none" strike="noStrike"/>
          </a:p>
        </p:txBody>
      </p:sp>
      <p:sp>
        <p:nvSpPr>
          <p:cNvPr id="133" name="Google Shape;133;p15"/>
          <p:cNvSpPr/>
          <p:nvPr/>
        </p:nvSpPr>
        <p:spPr>
          <a:xfrm>
            <a:off x="2154674" y="6717387"/>
            <a:ext cx="619553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Handle Large Repositories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6"/>
          <p:cNvSpPr/>
          <p:nvPr/>
        </p:nvSpPr>
        <p:spPr>
          <a:xfrm>
            <a:off x="793790" y="2600801"/>
            <a:ext cx="11341298" cy="14176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80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8900"/>
              <a:buFont typeface="Outfit"/>
              <a:buNone/>
            </a:pPr>
            <a:r>
              <a:rPr b="1" i="0" lang="en-US" sz="8900" u="none" cap="none" strike="noStrike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Thank You</a:t>
            </a:r>
            <a:endParaRPr b="0" i="0" sz="8900" u="none" cap="none" strike="noStrike"/>
          </a:p>
        </p:txBody>
      </p:sp>
      <p:sp>
        <p:nvSpPr>
          <p:cNvPr id="140" name="Google Shape;140;p16"/>
          <p:cNvSpPr/>
          <p:nvPr/>
        </p:nvSpPr>
        <p:spPr>
          <a:xfrm>
            <a:off x="793790" y="4358640"/>
            <a:ext cx="4536519" cy="566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3550"/>
              <a:buFont typeface="Outfit"/>
              <a:buNone/>
            </a:pPr>
            <a:r>
              <a:rPr b="1" i="0" lang="en-US" sz="3550" u="none" cap="none" strike="noStrike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deepdreamers</a:t>
            </a:r>
            <a:endParaRPr b="0" i="0" sz="3550" u="none" cap="none" strike="noStrike"/>
          </a:p>
        </p:txBody>
      </p:sp>
      <p:sp>
        <p:nvSpPr>
          <p:cNvPr id="141" name="Google Shape;141;p16"/>
          <p:cNvSpPr/>
          <p:nvPr/>
        </p:nvSpPr>
        <p:spPr>
          <a:xfrm>
            <a:off x="793790" y="5265777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We appreciate your time and consideration.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